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embeddedFontLst>
    <p:embeddedFont>
      <p:font typeface="Arial Black" panose="020B0A04020102020204" pitchFamily="34" charset="0"/>
      <p:regular r:id="rId21"/>
      <p:bold r:id="rId22"/>
    </p:embeddedFont>
    <p:embeddedFont>
      <p:font typeface="Century Gothic" panose="020B050202020202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hDm+4w1PTJlv3d85v0/Cbhj4Db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12409f9a0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" name="Google Shape;16;g12409f9a06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1b9e23543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g121b9e23543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21b9e23543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121b9e23543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21b9e23543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121b9e23543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d2d59c8c1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g2bd2d59c8c1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1b9e23543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121b9e23543_1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21b9e23543_1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g121b9e23543_1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1b9e23543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121b9e23543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4" name="Google Shape;13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265271a9f0e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" name="Google Shape;22;g265271a9f0e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" name="Google Shape;2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2409f9a068_1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" name="Google Shape;34;g12409f9a068_1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12409f9a068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" name="Google Shape;41;g12409f9a068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bd2d59c8c1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2bd2d59c8c1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409f9a068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12409f9a068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2409f9a068_1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g12409f9a068_1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21b9e23543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" name="Google Shape;72;g121b9e23543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13887" y="-2040557"/>
            <a:ext cx="4781724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129831" y="5727032"/>
            <a:ext cx="2817461" cy="94521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gara.edu/appl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ccuplacer.collegeboard.org/students/prepare-for-accuplacer/practic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s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niagara.edu/toefl-requirements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stce.nesinc.com/TestView.aspx?f=HTML_FRAG/NY201_TestPage.html" TargetMode="External"/><Relationship Id="rId7" Type="http://schemas.openxmlformats.org/officeDocument/2006/relationships/hyperlink" Target="https://www.nystce.nesinc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ystce.nesinc.com/TestView.aspx?f=HTML_FRAG/NY221_TestPage.html" TargetMode="External"/><Relationship Id="rId5" Type="http://schemas.openxmlformats.org/officeDocument/2006/relationships/hyperlink" Target="https://www.nystce.nesinc.com/TestView.aspx?f=HTML_FRAG/NY211_TestPage.html" TargetMode="External"/><Relationship Id="rId4" Type="http://schemas.openxmlformats.org/officeDocument/2006/relationships/hyperlink" Target="https://www.nystce.nesinc.com/PageView.aspx?f=GEN_Tests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gara.edu/payment-plan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12409f9a068_0_0"/>
          <p:cNvSpPr txBox="1">
            <a:spLocks noGrp="1"/>
          </p:cNvSpPr>
          <p:nvPr>
            <p:ph type="ctrTitle"/>
          </p:nvPr>
        </p:nvSpPr>
        <p:spPr>
          <a:xfrm>
            <a:off x="496550" y="2465675"/>
            <a:ext cx="11937600" cy="1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55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Niagara University</a:t>
            </a:r>
            <a:endParaRPr sz="5500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55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M.S.Ed. Teacher Education</a:t>
            </a:r>
            <a:endParaRPr sz="5500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9" name="Google Shape;19;g12409f9a068_0_0"/>
          <p:cNvSpPr txBox="1">
            <a:spLocks noGrp="1"/>
          </p:cNvSpPr>
          <p:nvPr>
            <p:ph type="subTitle" idx="1"/>
          </p:nvPr>
        </p:nvSpPr>
        <p:spPr>
          <a:xfrm>
            <a:off x="1524000" y="3781913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300">
                <a:solidFill>
                  <a:schemeClr val="lt2"/>
                </a:solidFill>
              </a:rPr>
              <a:t>Elementary and Secondary Residency Program</a:t>
            </a:r>
            <a:endParaRPr sz="33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1b9e23543_1_20"/>
          <p:cNvSpPr txBox="1">
            <a:spLocks noGrp="1"/>
          </p:cNvSpPr>
          <p:nvPr>
            <p:ph type="ctrTitle"/>
          </p:nvPr>
        </p:nvSpPr>
        <p:spPr>
          <a:xfrm>
            <a:off x="1687425" y="472642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Standards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2" name="Google Shape;82;g121b9e23543_1_20"/>
          <p:cNvSpPr txBox="1">
            <a:spLocks noGrp="1"/>
          </p:cNvSpPr>
          <p:nvPr>
            <p:ph type="subTitle" idx="1"/>
          </p:nvPr>
        </p:nvSpPr>
        <p:spPr>
          <a:xfrm>
            <a:off x="1857175" y="2104252"/>
            <a:ext cx="9144000" cy="43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2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00"/>
              <a:buChar char="❏"/>
            </a:pPr>
            <a:r>
              <a:rPr lang="en-US" sz="2900" b="1">
                <a:solidFill>
                  <a:schemeClr val="lt1"/>
                </a:solidFill>
              </a:rPr>
              <a:t>An earned Bachelor’s degree in any field from an accredited institution is necessary for admission to the program. </a:t>
            </a:r>
            <a:endParaRPr sz="29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2900" b="1">
              <a:solidFill>
                <a:schemeClr val="lt1"/>
              </a:solidFill>
            </a:endParaRPr>
          </a:p>
          <a:p>
            <a:pPr marL="457200" lvl="0" indent="-412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900"/>
              <a:buChar char="❏"/>
            </a:pPr>
            <a:r>
              <a:rPr lang="en-US" sz="2900" b="1">
                <a:solidFill>
                  <a:schemeClr val="lt1"/>
                </a:solidFill>
              </a:rPr>
              <a:t>A minimum overall average of a 3.0 (70)</a:t>
            </a:r>
            <a:endParaRPr sz="2900" b="1">
              <a:solidFill>
                <a:schemeClr val="lt1"/>
              </a:solidFill>
            </a:endParaRPr>
          </a:p>
        </p:txBody>
      </p:sp>
      <p:cxnSp>
        <p:nvCxnSpPr>
          <p:cNvPr id="83" name="Google Shape;83;g121b9e23543_1_20"/>
          <p:cNvCxnSpPr/>
          <p:nvPr/>
        </p:nvCxnSpPr>
        <p:spPr>
          <a:xfrm rot="10800000" flipH="1">
            <a:off x="3327525" y="1350750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21b9e23543_1_25"/>
          <p:cNvSpPr txBox="1">
            <a:spLocks noGrp="1"/>
          </p:cNvSpPr>
          <p:nvPr>
            <p:ph type="ctrTitle"/>
          </p:nvPr>
        </p:nvSpPr>
        <p:spPr>
          <a:xfrm>
            <a:off x="2030175" y="229751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Requirements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9" name="Google Shape;89;g121b9e23543_1_25"/>
          <p:cNvSpPr txBox="1">
            <a:spLocks noGrp="1"/>
          </p:cNvSpPr>
          <p:nvPr>
            <p:ph type="subTitle" idx="1"/>
          </p:nvPr>
        </p:nvSpPr>
        <p:spPr>
          <a:xfrm>
            <a:off x="1799475" y="1233550"/>
            <a:ext cx="9964200" cy="46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Apply Online</a:t>
            </a:r>
            <a:r>
              <a:rPr lang="en-US" sz="2000" b="1">
                <a:solidFill>
                  <a:schemeClr val="lt1"/>
                </a:solidFill>
              </a:rPr>
              <a:t>: no application fee </a:t>
            </a:r>
            <a:r>
              <a:rPr lang="en-US" sz="2000" b="1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www.niagara.edu/apply</a:t>
            </a:r>
            <a:endParaRPr sz="2000" b="1" u="sng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Official Transcripts</a:t>
            </a:r>
            <a:r>
              <a:rPr lang="en-US" sz="2000" b="1">
                <a:solidFill>
                  <a:schemeClr val="accent2"/>
                </a:solidFill>
              </a:rPr>
              <a:t>:</a:t>
            </a:r>
            <a:r>
              <a:rPr lang="en-US" sz="2000" b="1">
                <a:solidFill>
                  <a:schemeClr val="lt1"/>
                </a:solidFill>
              </a:rPr>
              <a:t> </a:t>
            </a:r>
            <a:r>
              <a:rPr lang="en-US" sz="1800" b="1">
                <a:solidFill>
                  <a:schemeClr val="lt1"/>
                </a:solidFill>
              </a:rPr>
              <a:t>Mailed or Emailed directly to us from institution</a:t>
            </a:r>
            <a:endParaRPr sz="1800" b="1">
              <a:solidFill>
                <a:schemeClr val="lt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❏"/>
            </a:pPr>
            <a:r>
              <a:rPr lang="en-US" sz="2000" b="1">
                <a:solidFill>
                  <a:schemeClr val="lt1"/>
                </a:solidFill>
              </a:rPr>
              <a:t>Official transcripts of all colleges and universities attended in a sealed institution envelope or emailed directly from institution</a:t>
            </a:r>
            <a:endParaRPr sz="2000" b="1">
              <a:solidFill>
                <a:schemeClr val="lt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❏"/>
            </a:pPr>
            <a:r>
              <a:rPr lang="en-US" sz="2000" b="1">
                <a:solidFill>
                  <a:schemeClr val="lt1"/>
                </a:solidFill>
              </a:rPr>
              <a:t>Electronic transcripts can be sent to grad-ed@niagara.edu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Two References</a:t>
            </a:r>
            <a:r>
              <a:rPr lang="en-US" sz="2000" b="1">
                <a:solidFill>
                  <a:schemeClr val="accent2"/>
                </a:solidFill>
              </a:rPr>
              <a:t>:</a:t>
            </a:r>
            <a:r>
              <a:rPr lang="en-US" sz="2000" b="1">
                <a:solidFill>
                  <a:schemeClr val="lt1"/>
                </a:solidFill>
              </a:rPr>
              <a:t> Submitted through application portal</a:t>
            </a:r>
            <a:endParaRPr sz="2000" b="1">
              <a:solidFill>
                <a:schemeClr val="lt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❏"/>
            </a:pPr>
            <a:r>
              <a:rPr lang="en-US" sz="2000" b="1">
                <a:solidFill>
                  <a:schemeClr val="lt1"/>
                </a:solidFill>
              </a:rPr>
              <a:t>Two references (academic, professional and/or volunteer).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Statement of Intent</a:t>
            </a:r>
            <a:r>
              <a:rPr lang="en-US" sz="2000" b="1">
                <a:solidFill>
                  <a:schemeClr val="accent2"/>
                </a:solidFill>
              </a:rPr>
              <a:t>:</a:t>
            </a:r>
            <a:r>
              <a:rPr lang="en-US" sz="2000" b="1">
                <a:solidFill>
                  <a:schemeClr val="lt1"/>
                </a:solidFill>
              </a:rPr>
              <a:t> Submitted through application portal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>
                <a:solidFill>
                  <a:schemeClr val="lt1"/>
                </a:solidFill>
              </a:rPr>
              <a:t>Two-page, double-spaced, typewritten statement discussing your academic and/or research background, your career goals, your personal philosophy, and how Niagara University's program will help you meet your career and educational objectives.</a:t>
            </a:r>
            <a:endParaRPr sz="20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3000"/>
          </a:p>
        </p:txBody>
      </p:sp>
      <p:cxnSp>
        <p:nvCxnSpPr>
          <p:cNvPr id="90" name="Google Shape;90;g121b9e23543_1_25"/>
          <p:cNvCxnSpPr/>
          <p:nvPr/>
        </p:nvCxnSpPr>
        <p:spPr>
          <a:xfrm rot="10800000" flipH="1">
            <a:off x="3611775" y="1114000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21b9e23543_1_31"/>
          <p:cNvSpPr txBox="1">
            <a:spLocks noGrp="1"/>
          </p:cNvSpPr>
          <p:nvPr>
            <p:ph type="subTitle" idx="1"/>
          </p:nvPr>
        </p:nvSpPr>
        <p:spPr>
          <a:xfrm>
            <a:off x="1751450" y="1205600"/>
            <a:ext cx="10027800" cy="51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Admission testing</a:t>
            </a:r>
            <a:r>
              <a:rPr lang="en-US" sz="2000" b="1">
                <a:solidFill>
                  <a:schemeClr val="accent2"/>
                </a:solidFill>
              </a:rPr>
              <a:t> required:</a:t>
            </a:r>
            <a:endParaRPr sz="2000" b="1">
              <a:solidFill>
                <a:schemeClr val="accent2"/>
              </a:solidFill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❏"/>
            </a:pPr>
            <a:r>
              <a:rPr lang="en-US" sz="1800" b="1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Accuplacer</a:t>
            </a:r>
            <a:r>
              <a:rPr lang="en-US" sz="1800" b="1">
                <a:solidFill>
                  <a:schemeClr val="lt1"/>
                </a:solidFill>
              </a:rPr>
              <a:t> (offered through Niagara University) </a:t>
            </a:r>
            <a:endParaRPr sz="1800" b="1">
              <a:solidFill>
                <a:schemeClr val="lt1"/>
              </a:solidFill>
            </a:endParaRPr>
          </a:p>
          <a:p>
            <a:pPr marL="914400" lvl="1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❏"/>
            </a:pPr>
            <a:r>
              <a:rPr lang="en-US" sz="1200" b="1">
                <a:solidFill>
                  <a:schemeClr val="lt1"/>
                </a:solidFill>
              </a:rPr>
              <a:t>Vouchers issued via email</a:t>
            </a:r>
            <a:endParaRPr sz="1200" b="1">
              <a:solidFill>
                <a:schemeClr val="lt1"/>
              </a:solidFill>
            </a:endParaRPr>
          </a:p>
          <a:p>
            <a:pPr marL="914400" lvl="1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❏"/>
            </a:pPr>
            <a:r>
              <a:rPr lang="en-US" sz="1200" b="1">
                <a:solidFill>
                  <a:schemeClr val="lt1"/>
                </a:solidFill>
              </a:rPr>
              <a:t>Untimed, fully multiple choice</a:t>
            </a:r>
            <a:endParaRPr sz="1200" b="1">
              <a:solidFill>
                <a:schemeClr val="lt1"/>
              </a:solidFill>
            </a:endParaRPr>
          </a:p>
          <a:p>
            <a:pPr marL="914400" lvl="1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❏"/>
            </a:pPr>
            <a:r>
              <a:rPr lang="en-US" sz="1200" b="1">
                <a:solidFill>
                  <a:schemeClr val="lt1"/>
                </a:solidFill>
              </a:rPr>
              <a:t>20 questions on arithmetic &amp; reading, 25 questions on writing</a:t>
            </a:r>
            <a:endParaRPr sz="1200" b="1">
              <a:solidFill>
                <a:schemeClr val="lt1"/>
              </a:solidFill>
            </a:endParaRPr>
          </a:p>
          <a:p>
            <a:pPr marL="914400" lvl="1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❏"/>
            </a:pPr>
            <a:r>
              <a:rPr lang="en-US" sz="1200" b="1">
                <a:solidFill>
                  <a:schemeClr val="lt1"/>
                </a:solidFill>
              </a:rPr>
              <a:t>$25 USD for remote proctoring service </a:t>
            </a:r>
            <a:endParaRPr sz="1200" b="1">
              <a:solidFill>
                <a:schemeClr val="lt1"/>
              </a:solidFill>
            </a:endParaRPr>
          </a:p>
          <a:p>
            <a:pPr marL="914400" lvl="1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❏"/>
            </a:pPr>
            <a:r>
              <a:rPr lang="en-US" sz="1200" b="1">
                <a:solidFill>
                  <a:schemeClr val="lt1"/>
                </a:solidFill>
              </a:rPr>
              <a:t>Recommended option. The ACCUPLACER is a remotely proctored exam that can be taken on your home computer. The exam is very test-taker friendly, and includes questions related to basic skills including arithmetic, reading, and writing. All sections are multiple-choice and untimed, and individuals are able to schedule the exam 24/7 with the remote proctoring service. The proctoring fee for the test is $25 USD. The Graduate Education Office will provide a voucher for the exam once the application is submitted.</a:t>
            </a:r>
            <a:endParaRPr sz="1200" b="1">
              <a:solidFill>
                <a:schemeClr val="lt1"/>
              </a:solidFill>
            </a:endParaRPr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❏"/>
            </a:pPr>
            <a:r>
              <a:rPr lang="en-US" sz="1800" b="1">
                <a:solidFill>
                  <a:schemeClr val="lt1"/>
                </a:solidFill>
              </a:rPr>
              <a:t>High School SAT or ACT scores</a:t>
            </a:r>
            <a:endParaRPr sz="18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>
                <a:solidFill>
                  <a:schemeClr val="lt1"/>
                </a:solidFill>
              </a:rPr>
              <a:t>Test scores must have been taken within the last 6 years</a:t>
            </a:r>
            <a:endParaRPr sz="18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Elementary Education</a:t>
            </a:r>
            <a:endParaRPr sz="2000" b="1" u="sng">
              <a:solidFill>
                <a:schemeClr val="accent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>
                <a:solidFill>
                  <a:schemeClr val="lt1"/>
                </a:solidFill>
              </a:rPr>
              <a:t>Students are required to have completed one course in each of the following:</a:t>
            </a:r>
            <a:endParaRPr sz="1600" b="1">
              <a:solidFill>
                <a:schemeClr val="lt1"/>
              </a:solidFill>
            </a:endParaRPr>
          </a:p>
          <a:p>
            <a:pPr marL="457200" lvl="0" indent="-330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Char char="❏"/>
            </a:pPr>
            <a:r>
              <a:rPr lang="en-US" sz="1600" b="1">
                <a:solidFill>
                  <a:schemeClr val="lt1"/>
                </a:solidFill>
              </a:rPr>
              <a:t>English, Math, Science, &amp; Social Studies from an accredited college or university (New York State Certification Requirement). These can be taken concurrently while in our program if needed at any accredited college or university</a:t>
            </a:r>
            <a:endParaRPr sz="16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u="sng">
                <a:solidFill>
                  <a:schemeClr val="accent2"/>
                </a:solidFill>
              </a:rPr>
              <a:t>Secondary Education</a:t>
            </a:r>
            <a:endParaRPr sz="2000" b="1" u="sng">
              <a:solidFill>
                <a:schemeClr val="accent2"/>
              </a:solidFill>
            </a:endParaRPr>
          </a:p>
          <a:p>
            <a:pPr marL="457200" lvl="0" indent="-330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Char char="❏"/>
            </a:pPr>
            <a:r>
              <a:rPr lang="en-US" sz="1600" b="1">
                <a:solidFill>
                  <a:schemeClr val="lt1"/>
                </a:solidFill>
              </a:rPr>
              <a:t>Students are required to have 36 credit hours in their first teachable</a:t>
            </a:r>
            <a:endParaRPr sz="1600" b="1">
              <a:solidFill>
                <a:schemeClr val="lt1"/>
              </a:solidFill>
            </a:endParaRPr>
          </a:p>
          <a:p>
            <a:pPr marL="914400" lvl="1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❏"/>
            </a:pPr>
            <a:r>
              <a:rPr lang="en-US" sz="1600" b="1">
                <a:solidFill>
                  <a:schemeClr val="lt1"/>
                </a:solidFill>
              </a:rPr>
              <a:t>* Canadian only: 18 credit hours in their second teachable</a:t>
            </a:r>
            <a:endParaRPr sz="1600" b="1">
              <a:solidFill>
                <a:schemeClr val="lt1"/>
              </a:solidFill>
            </a:endParaRPr>
          </a:p>
        </p:txBody>
      </p:sp>
      <p:sp>
        <p:nvSpPr>
          <p:cNvPr id="96" name="Google Shape;96;g121b9e23543_1_31"/>
          <p:cNvSpPr txBox="1">
            <a:spLocks noGrp="1"/>
          </p:cNvSpPr>
          <p:nvPr>
            <p:ph type="ctrTitle"/>
          </p:nvPr>
        </p:nvSpPr>
        <p:spPr>
          <a:xfrm>
            <a:off x="1979625" y="199726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Requirements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97" name="Google Shape;97;g121b9e23543_1_31"/>
          <p:cNvCxnSpPr/>
          <p:nvPr/>
        </p:nvCxnSpPr>
        <p:spPr>
          <a:xfrm rot="10800000" flipH="1">
            <a:off x="3561225" y="1020113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bd2d59c8c1_4_0"/>
          <p:cNvSpPr txBox="1">
            <a:spLocks noGrp="1"/>
          </p:cNvSpPr>
          <p:nvPr>
            <p:ph type="ctrTitle"/>
          </p:nvPr>
        </p:nvSpPr>
        <p:spPr>
          <a:xfrm>
            <a:off x="1979625" y="199726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Residency Program 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103" name="Google Shape;103;g2bd2d59c8c1_4_0"/>
          <p:cNvCxnSpPr/>
          <p:nvPr/>
        </p:nvCxnSpPr>
        <p:spPr>
          <a:xfrm rot="10800000" flipH="1">
            <a:off x="3561225" y="1020113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04" name="Google Shape;104;g2bd2d59c8c1_4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2100" y="1181863"/>
            <a:ext cx="10572750" cy="467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g2bd2d59c8c1_4_0"/>
          <p:cNvPicPr preferRelativeResize="0"/>
          <p:nvPr/>
        </p:nvPicPr>
        <p:blipFill rotWithShape="1">
          <a:blip r:embed="rId4">
            <a:alphaModFix/>
          </a:blip>
          <a:srcRect l="3656" r="3767"/>
          <a:stretch/>
        </p:blipFill>
        <p:spPr>
          <a:xfrm>
            <a:off x="1802850" y="3546625"/>
            <a:ext cx="9851024" cy="2745775"/>
          </a:xfrm>
          <a:prstGeom prst="rect">
            <a:avLst/>
          </a:prstGeom>
          <a:noFill/>
          <a:ln w="152400" cap="flat" cmpd="sng">
            <a:solidFill>
              <a:srgbClr val="F1C23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21b9e23543_1_37"/>
          <p:cNvSpPr txBox="1">
            <a:spLocks noGrp="1"/>
          </p:cNvSpPr>
          <p:nvPr>
            <p:ph type="subTitle" idx="1"/>
          </p:nvPr>
        </p:nvSpPr>
        <p:spPr>
          <a:xfrm>
            <a:off x="2127675" y="1141009"/>
            <a:ext cx="9144000" cy="48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1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b="1">
                <a:solidFill>
                  <a:schemeClr val="accent2"/>
                </a:solidFill>
              </a:rPr>
              <a:t>Additional Requirements International </a:t>
            </a:r>
            <a:endParaRPr sz="2500" b="1">
              <a:solidFill>
                <a:schemeClr val="accent2"/>
              </a:solidFill>
            </a:endParaRPr>
          </a:p>
          <a:p>
            <a:pPr marL="457200" lvl="0" indent="-3619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100"/>
              <a:buChar char="❏"/>
            </a:pPr>
            <a:r>
              <a:rPr lang="en-US" sz="2100" b="1">
                <a:solidFill>
                  <a:schemeClr val="lt1"/>
                </a:solidFill>
              </a:rPr>
              <a:t>A degree evaluation by WES (</a:t>
            </a:r>
            <a:r>
              <a:rPr lang="en-US" sz="2100" b="1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www.wes.org</a:t>
            </a:r>
            <a:r>
              <a:rPr lang="en-US" sz="2100" b="1">
                <a:solidFill>
                  <a:schemeClr val="lt1"/>
                </a:solidFill>
              </a:rPr>
              <a:t>) or Spantran is required for applicants who have obtained a degree outside of the United States or Canada. Please select the comprehensive course-by-course report.</a:t>
            </a:r>
            <a:endParaRPr sz="2100" b="1">
              <a:solidFill>
                <a:schemeClr val="lt1"/>
              </a:solidFill>
            </a:endParaRPr>
          </a:p>
          <a:p>
            <a:pPr marL="457200" lvl="0" indent="-361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❏"/>
            </a:pPr>
            <a:r>
              <a:rPr lang="en-US" sz="2100" b="1">
                <a:solidFill>
                  <a:schemeClr val="lt1"/>
                </a:solidFill>
              </a:rPr>
              <a:t>For individuals whose native language is not English, a language proficiency examination is required. Please visit</a:t>
            </a:r>
            <a:r>
              <a:rPr lang="en-US" sz="2100" b="1">
                <a:solidFill>
                  <a:schemeClr val="lt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100" b="1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www.niagara.edu/toefl-requirements</a:t>
            </a:r>
            <a:r>
              <a:rPr lang="en-US" sz="2100" b="1">
                <a:solidFill>
                  <a:schemeClr val="lt1"/>
                </a:solidFill>
              </a:rPr>
              <a:t> for more information.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1" name="Google Shape;111;g121b9e23543_1_37"/>
          <p:cNvSpPr txBox="1">
            <a:spLocks noGrp="1"/>
          </p:cNvSpPr>
          <p:nvPr>
            <p:ph type="ctrTitle"/>
          </p:nvPr>
        </p:nvSpPr>
        <p:spPr>
          <a:xfrm>
            <a:off x="1979625" y="199726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Requirements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112" name="Google Shape;112;g121b9e23543_1_37"/>
          <p:cNvCxnSpPr/>
          <p:nvPr/>
        </p:nvCxnSpPr>
        <p:spPr>
          <a:xfrm rot="10800000" flipH="1">
            <a:off x="3561225" y="1020113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21b9e23543_1_43"/>
          <p:cNvSpPr txBox="1">
            <a:spLocks noGrp="1"/>
          </p:cNvSpPr>
          <p:nvPr>
            <p:ph type="subTitle" idx="1"/>
          </p:nvPr>
        </p:nvSpPr>
        <p:spPr>
          <a:xfrm>
            <a:off x="1978950" y="1668725"/>
            <a:ext cx="9389700" cy="45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 b="1" i="1">
                <a:solidFill>
                  <a:schemeClr val="lt1"/>
                </a:solidFill>
              </a:rPr>
              <a:t>Applications are accepted on a rolling basis, meaning we continue to review and accept qualified applicants as files are completed.</a:t>
            </a:r>
            <a:endParaRPr sz="2200" b="1" i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 b="1" i="1">
                <a:solidFill>
                  <a:schemeClr val="lt1"/>
                </a:solidFill>
              </a:rPr>
              <a:t>It is always recommended to apply </a:t>
            </a:r>
            <a:r>
              <a:rPr lang="en-US" sz="2200" b="1" i="1" u="sng">
                <a:solidFill>
                  <a:schemeClr val="lt1"/>
                </a:solidFill>
              </a:rPr>
              <a:t>early</a:t>
            </a:r>
            <a:r>
              <a:rPr lang="en-US" sz="2200" b="1" i="1">
                <a:solidFill>
                  <a:schemeClr val="lt1"/>
                </a:solidFill>
              </a:rPr>
              <a:t> to secure your seat if admitted.</a:t>
            </a:r>
            <a:endParaRPr sz="2200" b="1" i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Applications are open for 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Summer 2024 (begins mid-May) 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Fall 2024 (begins late August)</a:t>
            </a:r>
            <a:endParaRPr sz="3000" b="1">
              <a:solidFill>
                <a:schemeClr val="lt1"/>
              </a:solidFill>
            </a:endParaRPr>
          </a:p>
        </p:txBody>
      </p:sp>
      <p:sp>
        <p:nvSpPr>
          <p:cNvPr id="118" name="Google Shape;118;g121b9e23543_1_43"/>
          <p:cNvSpPr txBox="1">
            <a:spLocks noGrp="1"/>
          </p:cNvSpPr>
          <p:nvPr>
            <p:ph type="ctrTitle"/>
          </p:nvPr>
        </p:nvSpPr>
        <p:spPr>
          <a:xfrm>
            <a:off x="2019550" y="429326"/>
            <a:ext cx="9144000" cy="7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Application Timeline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119" name="Google Shape;119;g121b9e23543_1_43"/>
          <p:cNvCxnSpPr/>
          <p:nvPr/>
        </p:nvCxnSpPr>
        <p:spPr>
          <a:xfrm rot="10800000" flipH="1">
            <a:off x="4108950" y="1316575"/>
            <a:ext cx="48840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21b9e23543_1_49"/>
          <p:cNvSpPr txBox="1">
            <a:spLocks noGrp="1"/>
          </p:cNvSpPr>
          <p:nvPr>
            <p:ph type="ctrTitle"/>
          </p:nvPr>
        </p:nvSpPr>
        <p:spPr>
          <a:xfrm>
            <a:off x="1763675" y="650174"/>
            <a:ext cx="9144000" cy="8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Contact Information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25" name="Google Shape;125;g121b9e23543_1_49"/>
          <p:cNvSpPr txBox="1">
            <a:spLocks noGrp="1"/>
          </p:cNvSpPr>
          <p:nvPr>
            <p:ph type="subTitle" idx="1"/>
          </p:nvPr>
        </p:nvSpPr>
        <p:spPr>
          <a:xfrm>
            <a:off x="1763675" y="2505367"/>
            <a:ext cx="9144000" cy="40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Paula Prohaska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Graduate Intake Coordinator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716 286 8336</a:t>
            </a:r>
            <a:endParaRPr sz="3000" b="1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000" b="1">
                <a:solidFill>
                  <a:schemeClr val="lt1"/>
                </a:solidFill>
              </a:rPr>
              <a:t>grad-ed@niagara.edu</a:t>
            </a:r>
            <a:endParaRPr sz="3000" b="1">
              <a:solidFill>
                <a:schemeClr val="lt1"/>
              </a:solidFill>
            </a:endParaRPr>
          </a:p>
        </p:txBody>
      </p:sp>
      <p:cxnSp>
        <p:nvCxnSpPr>
          <p:cNvPr id="126" name="Google Shape;126;g121b9e23543_1_49"/>
          <p:cNvCxnSpPr/>
          <p:nvPr/>
        </p:nvCxnSpPr>
        <p:spPr>
          <a:xfrm rot="10800000" flipH="1">
            <a:off x="3345275" y="1780488"/>
            <a:ext cx="5980800" cy="14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93850" y="2139950"/>
            <a:ext cx="9004300" cy="257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5"/>
          <p:cNvPicPr preferRelativeResize="0"/>
          <p:nvPr/>
        </p:nvPicPr>
        <p:blipFill rotWithShape="1">
          <a:blip r:embed="rId3">
            <a:alphaModFix amt="5000"/>
          </a:blip>
          <a:srcRect/>
          <a:stretch/>
        </p:blipFill>
        <p:spPr>
          <a:xfrm>
            <a:off x="3505200" y="327279"/>
            <a:ext cx="5063103" cy="6203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5"/>
          <p:cNvPicPr preferRelativeResize="0"/>
          <p:nvPr/>
        </p:nvPicPr>
        <p:blipFill rotWithShape="1">
          <a:blip r:embed="rId4">
            <a:alphaModFix amt="5000"/>
          </a:blip>
          <a:srcRect/>
          <a:stretch/>
        </p:blipFill>
        <p:spPr>
          <a:xfrm>
            <a:off x="3505200" y="247650"/>
            <a:ext cx="5181600" cy="6362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5"/>
          <p:cNvSpPr txBox="1">
            <a:spLocks noGrp="1"/>
          </p:cNvSpPr>
          <p:nvPr>
            <p:ph type="ctrTitle"/>
          </p:nvPr>
        </p:nvSpPr>
        <p:spPr>
          <a:xfrm>
            <a:off x="1230330" y="2329787"/>
            <a:ext cx="9731340" cy="219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CACA9"/>
              </a:buClr>
              <a:buSzPts val="11900"/>
              <a:buFont typeface="Arial Black"/>
              <a:buNone/>
            </a:pPr>
            <a:r>
              <a:rPr lang="en-US" sz="11900" b="1">
                <a:solidFill>
                  <a:srgbClr val="ACACA9"/>
                </a:solidFill>
                <a:latin typeface="Arial Black"/>
                <a:ea typeface="Arial Black"/>
                <a:cs typeface="Arial Black"/>
                <a:sym typeface="Arial Black"/>
              </a:rPr>
              <a:t>Tha</a:t>
            </a:r>
            <a:r>
              <a:rPr lang="en-US" sz="11900" b="1">
                <a:solidFill>
                  <a:srgbClr val="4D2A6C"/>
                </a:solidFill>
                <a:latin typeface="Arial Black"/>
                <a:ea typeface="Arial Black"/>
                <a:cs typeface="Arial Black"/>
                <a:sym typeface="Arial Black"/>
              </a:rPr>
              <a:t>n</a:t>
            </a:r>
            <a:r>
              <a:rPr lang="en-US" sz="11900" b="1">
                <a:solidFill>
                  <a:srgbClr val="ACACA9"/>
                </a:solidFill>
                <a:latin typeface="Arial Black"/>
                <a:ea typeface="Arial Black"/>
                <a:cs typeface="Arial Black"/>
                <a:sym typeface="Arial Black"/>
              </a:rPr>
              <a:t>k Yo</a:t>
            </a:r>
            <a:r>
              <a:rPr lang="en-US" sz="11900" b="1">
                <a:solidFill>
                  <a:srgbClr val="4D2A6C"/>
                </a:solidFill>
                <a:latin typeface="Arial Black"/>
                <a:ea typeface="Arial Black"/>
                <a:cs typeface="Arial Black"/>
                <a:sym typeface="Arial Black"/>
              </a:rPr>
              <a:t>u</a:t>
            </a:r>
            <a:r>
              <a:rPr lang="en-US" sz="11900" b="1">
                <a:solidFill>
                  <a:srgbClr val="ACACA9"/>
                </a:solidFill>
                <a:latin typeface="Arial Black"/>
                <a:ea typeface="Arial Black"/>
                <a:cs typeface="Arial Black"/>
                <a:sym typeface="Arial Black"/>
              </a:rPr>
              <a:t>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65271a9f0e_0_29"/>
          <p:cNvSpPr txBox="1">
            <a:spLocks noGrp="1"/>
          </p:cNvSpPr>
          <p:nvPr>
            <p:ph type="ctrTitle"/>
          </p:nvPr>
        </p:nvSpPr>
        <p:spPr>
          <a:xfrm>
            <a:off x="1524000" y="1548375"/>
            <a:ext cx="9144000" cy="13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946C"/>
              </a:buClr>
              <a:buSzPts val="2800"/>
              <a:buFont typeface="Arial"/>
              <a:buNone/>
            </a:pPr>
            <a:r>
              <a:rPr lang="en-US" sz="4100" b="1">
                <a:solidFill>
                  <a:srgbClr val="EB946C"/>
                </a:solidFill>
              </a:rPr>
              <a:t>M.S.Ed in Education</a:t>
            </a:r>
            <a:endParaRPr sz="4100" b="1">
              <a:solidFill>
                <a:srgbClr val="EB946C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946C"/>
              </a:buClr>
              <a:buSzPts val="2800"/>
              <a:buFont typeface="Arial"/>
              <a:buNone/>
            </a:pPr>
            <a:r>
              <a:rPr lang="en-US" sz="4100" b="1">
                <a:solidFill>
                  <a:srgbClr val="EB946C"/>
                </a:solidFill>
              </a:rPr>
              <a:t>Online</a:t>
            </a:r>
            <a:endParaRPr sz="4100" b="1">
              <a:solidFill>
                <a:srgbClr val="EB946C"/>
              </a:solidFill>
            </a:endParaRPr>
          </a:p>
        </p:txBody>
      </p:sp>
      <p:sp>
        <p:nvSpPr>
          <p:cNvPr id="25" name="Google Shape;25;g265271a9f0e_0_29"/>
          <p:cNvSpPr txBox="1">
            <a:spLocks noGrp="1"/>
          </p:cNvSpPr>
          <p:nvPr>
            <p:ph type="subTitle" idx="1"/>
          </p:nvPr>
        </p:nvSpPr>
        <p:spPr>
          <a:xfrm>
            <a:off x="1524000" y="3602052"/>
            <a:ext cx="9144000" cy="12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lt1"/>
                </a:solidFill>
              </a:rPr>
              <a:t>Niagara University, Main Campus</a:t>
            </a:r>
            <a:endParaRPr sz="22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lt1"/>
                </a:solidFill>
              </a:rPr>
              <a:t>Lewiston, NY</a:t>
            </a:r>
            <a:endParaRPr sz="22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>
            <a:spLocks noGrp="1"/>
          </p:cNvSpPr>
          <p:nvPr>
            <p:ph type="ctrTitle"/>
          </p:nvPr>
        </p:nvSpPr>
        <p:spPr>
          <a:xfrm>
            <a:off x="2115425" y="359700"/>
            <a:ext cx="9912000" cy="13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rgbClr val="4D2A6C"/>
              </a:buClr>
              <a:buSzPts val="3900"/>
              <a:buFont typeface="Arial"/>
              <a:buNone/>
            </a:pPr>
            <a:r>
              <a:rPr lang="en-US" sz="39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Full Time Program (100% online)</a:t>
            </a:r>
            <a:r>
              <a:rPr lang="en-US" sz="3900">
                <a:solidFill>
                  <a:srgbClr val="4D2A6C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endParaRPr sz="3900">
              <a:solidFill>
                <a:srgbClr val="4D2A6C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lvl="0" indent="0" algn="ctr" rtl="0">
              <a:lnSpc>
                <a:spcPct val="40000"/>
              </a:lnSpc>
              <a:spcBef>
                <a:spcPts val="0"/>
              </a:spcBef>
              <a:spcAft>
                <a:spcPts val="0"/>
              </a:spcAft>
              <a:buClr>
                <a:srgbClr val="4D2A6C"/>
              </a:buClr>
              <a:buSzPts val="3900"/>
              <a:buFont typeface="Arial"/>
              <a:buNone/>
            </a:pPr>
            <a:endParaRPr sz="3400">
              <a:solidFill>
                <a:srgbClr val="4D2A6C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2A6C"/>
              </a:buClr>
              <a:buSzPts val="39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Elementary: Birth-grade 6 / primary/junior</a:t>
            </a:r>
            <a:endParaRPr sz="20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2A6C"/>
              </a:buClr>
              <a:buSzPts val="3900"/>
              <a:buFont typeface="Arial"/>
              <a:buNone/>
            </a:pPr>
            <a:r>
              <a:rPr lang="en-US" sz="20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Secondary: Grades 5-12 / intermediate/senior</a:t>
            </a:r>
            <a:endParaRPr sz="20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1" name="Google Shape;31;p3"/>
          <p:cNvSpPr txBox="1">
            <a:spLocks noGrp="1"/>
          </p:cNvSpPr>
          <p:nvPr>
            <p:ph type="subTitle" idx="1"/>
          </p:nvPr>
        </p:nvSpPr>
        <p:spPr>
          <a:xfrm>
            <a:off x="1845276" y="1783171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i="1" u="sng">
                <a:solidFill>
                  <a:schemeClr val="accent2"/>
                </a:solidFill>
              </a:rPr>
              <a:t>Semester One</a:t>
            </a:r>
            <a:endParaRPr b="1" i="1" u="sng">
              <a:solidFill>
                <a:schemeClr val="accent2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5 courses/15 credit hours</a:t>
            </a:r>
            <a:endParaRPr sz="1900" b="1">
              <a:solidFill>
                <a:schemeClr val="lt1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75 hours of IMPACT Experience</a:t>
            </a:r>
            <a:endParaRPr sz="19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i="1" u="sng">
                <a:solidFill>
                  <a:schemeClr val="accent2"/>
                </a:solidFill>
              </a:rPr>
              <a:t>Semester Two</a:t>
            </a:r>
            <a:endParaRPr b="1" i="1" u="sng">
              <a:solidFill>
                <a:schemeClr val="accent2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6 courses/15 credit hours</a:t>
            </a:r>
            <a:endParaRPr sz="1900" b="1">
              <a:solidFill>
                <a:schemeClr val="lt1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Residency I</a:t>
            </a:r>
            <a:endParaRPr sz="19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i="1" u="sng">
                <a:solidFill>
                  <a:schemeClr val="accent2"/>
                </a:solidFill>
              </a:rPr>
              <a:t>Semester Three</a:t>
            </a:r>
            <a:endParaRPr b="1" i="1" u="sng">
              <a:solidFill>
                <a:schemeClr val="accent2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Residency II</a:t>
            </a:r>
            <a:endParaRPr sz="1900" b="1">
              <a:solidFill>
                <a:schemeClr val="lt1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Professional Seminar course</a:t>
            </a:r>
            <a:endParaRPr sz="1900" b="1">
              <a:solidFill>
                <a:schemeClr val="lt1"/>
              </a:solidFill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❏"/>
            </a:pPr>
            <a:r>
              <a:rPr lang="en-US" sz="1900" b="1">
                <a:solidFill>
                  <a:schemeClr val="lt1"/>
                </a:solidFill>
              </a:rPr>
              <a:t>NYS Workshops – School Violence Prevention, Mandated Reporter/Child Abuse, DASA, Drug &amp; Alcohol Awareness</a:t>
            </a:r>
            <a:endParaRPr sz="19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b="1" u="sng">
                <a:solidFill>
                  <a:schemeClr val="accent2"/>
                </a:solidFill>
              </a:rPr>
              <a:t>Start dates</a:t>
            </a:r>
            <a:r>
              <a:rPr lang="en-US" b="1">
                <a:solidFill>
                  <a:schemeClr val="accent2"/>
                </a:solidFill>
              </a:rPr>
              <a:t>: Fall, Spring, and Summer</a:t>
            </a:r>
            <a:endParaRPr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12409f9a068_1_16"/>
          <p:cNvSpPr txBox="1">
            <a:spLocks noGrp="1"/>
          </p:cNvSpPr>
          <p:nvPr>
            <p:ph type="ctrTitle"/>
          </p:nvPr>
        </p:nvSpPr>
        <p:spPr>
          <a:xfrm>
            <a:off x="3329850" y="451100"/>
            <a:ext cx="55323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D2A6C"/>
              </a:buClr>
              <a:buSzPts val="3900"/>
              <a:buFont typeface="Arial"/>
              <a:buNone/>
            </a:pPr>
            <a:r>
              <a:rPr lang="en-US" sz="43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Curriculum</a:t>
            </a:r>
            <a:endParaRPr sz="2400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7" name="Google Shape;37;g12409f9a068_1_16"/>
          <p:cNvSpPr txBox="1">
            <a:spLocks noGrp="1"/>
          </p:cNvSpPr>
          <p:nvPr>
            <p:ph type="subTitle" idx="1"/>
          </p:nvPr>
        </p:nvSpPr>
        <p:spPr>
          <a:xfrm>
            <a:off x="1662550" y="1310650"/>
            <a:ext cx="5174700" cy="52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u="sng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Elementary</a:t>
            </a:r>
            <a:endParaRPr sz="1600" b="1" u="sng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accent2"/>
                </a:solidFill>
                <a:highlight>
                  <a:srgbClr val="674EA7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First Semester</a:t>
            </a:r>
            <a:endParaRPr sz="1200" b="1">
              <a:solidFill>
                <a:schemeClr val="accent2"/>
              </a:solidFill>
              <a:highlight>
                <a:srgbClr val="674EA7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523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Foundations of Education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536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Human Learning, Development and Motivation (3 credits)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100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539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Characteristics of Students with Exceptional Needs (3 credits)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571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Foundations of Literacy Instruction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595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 to Educational Research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i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*75 Hours Field Experiences</a:t>
            </a:r>
            <a:endParaRPr sz="1200" i="1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Second Semester</a:t>
            </a:r>
            <a:endParaRPr sz="1200" b="1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505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Measurement and Evaluation in Education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529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Curricular Applications in Elementary/Inclusive Education (3 credits)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100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530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Managing Culturally Responsive Classrooms (3 credits)</a:t>
            </a:r>
            <a:endParaRPr sz="25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576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Integrating Language Arts in the Elementary Curriculum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767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Methods of Teaching Elementary/Inclusive Education 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 400 Hours/70 Days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1200" i="1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Third Semester</a:t>
            </a:r>
            <a:endParaRPr sz="1200" b="1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II 600 Hours/100 Days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791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Professional Seminar in Elementary Education (3 credits) 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b="1">
              <a:solidFill>
                <a:srgbClr val="4D2A6C"/>
              </a:solidFill>
            </a:endParaRPr>
          </a:p>
        </p:txBody>
      </p:sp>
      <p:sp>
        <p:nvSpPr>
          <p:cNvPr id="38" name="Google Shape;38;g12409f9a068_1_16"/>
          <p:cNvSpPr txBox="1"/>
          <p:nvPr/>
        </p:nvSpPr>
        <p:spPr>
          <a:xfrm>
            <a:off x="6837350" y="1310650"/>
            <a:ext cx="5174700" cy="47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Secondary</a:t>
            </a:r>
            <a:endParaRPr sz="1600" b="1" i="0" u="sng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accent2"/>
                </a:solidFill>
                <a:highlight>
                  <a:srgbClr val="674EA7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First Semester</a:t>
            </a:r>
            <a:endParaRPr sz="1200" b="1" i="0" u="none" strike="noStrike" cap="none">
              <a:solidFill>
                <a:schemeClr val="accent2"/>
              </a:solidFill>
              <a:highlight>
                <a:srgbClr val="674EA7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523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Foundations of Education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536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Human Learning, Development and Motivation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539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Characteristics of Students with Exceptional Needs (3 credits)</a:t>
            </a:r>
            <a:endParaRPr sz="1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571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Foundations of Literacy Instruction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595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 to Educational Research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0" i="1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*75 Hours Field Experiences</a:t>
            </a:r>
            <a:endParaRPr sz="1200" b="0" i="1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accent2"/>
                </a:solidFill>
                <a:highlight>
                  <a:srgbClr val="674EA7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Second Semester</a:t>
            </a:r>
            <a:endParaRPr sz="1200" b="1" i="0" u="none" strike="noStrike" cap="none">
              <a:solidFill>
                <a:schemeClr val="accent2"/>
              </a:solidFill>
              <a:highlight>
                <a:srgbClr val="674EA7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505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Measurement and Evaluation in Education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577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Content Literacy Methods (3 credits)</a:t>
            </a:r>
            <a:endParaRPr sz="1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530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Managing Culturally Responsive Classrooms (3 credits)</a:t>
            </a:r>
            <a:endParaRPr sz="15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760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Methods of Teaching Secondary Education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761-66/9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Special Methods of Teaching in the Academic Subject Areas of Secondary Education (3 credits)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0" i="1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</a:t>
            </a: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 400 Hours/70 Days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1200" b="0" i="1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Third Semester</a:t>
            </a:r>
            <a:endParaRPr sz="1200" b="1" i="0" u="none" strike="noStrike" cap="none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II 600 Hours/100 Days </a:t>
            </a:r>
            <a:r>
              <a:rPr lang="en-US"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12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EDU 791 </a:t>
            </a:r>
            <a:r>
              <a:rPr lang="en-US" sz="12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Professional Seminar in Elementary Education (3 credits) </a:t>
            </a:r>
            <a:endParaRPr sz="120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2409f9a068_1_11"/>
          <p:cNvSpPr txBox="1">
            <a:spLocks noGrp="1"/>
          </p:cNvSpPr>
          <p:nvPr>
            <p:ph type="subTitle" idx="1"/>
          </p:nvPr>
        </p:nvSpPr>
        <p:spPr>
          <a:xfrm>
            <a:off x="1523988" y="354467"/>
            <a:ext cx="9144000" cy="6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28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Sample Schedule Options</a:t>
            </a:r>
            <a:endParaRPr sz="2800">
              <a:solidFill>
                <a:schemeClr val="lt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44" name="Google Shape;44;g12409f9a068_1_11"/>
          <p:cNvSpPr txBox="1"/>
          <p:nvPr/>
        </p:nvSpPr>
        <p:spPr>
          <a:xfrm>
            <a:off x="652854" y="5634240"/>
            <a:ext cx="2214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**All classes will be online. Courses with days and times meet as synchronous classes. </a:t>
            </a:r>
            <a:endParaRPr sz="1400" b="0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g12409f9a068_1_11"/>
          <p:cNvSpPr txBox="1"/>
          <p:nvPr/>
        </p:nvSpPr>
        <p:spPr>
          <a:xfrm>
            <a:off x="6095988" y="5634240"/>
            <a:ext cx="28641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*In addition to coursework, you will have 75 hours of field experience. Your schedule for field hours will be determined with your cooperating teacher.</a:t>
            </a:r>
            <a:endParaRPr sz="1400" b="0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g12409f9a068_1_11"/>
          <p:cNvSpPr txBox="1"/>
          <p:nvPr/>
        </p:nvSpPr>
        <p:spPr>
          <a:xfrm>
            <a:off x="2989476" y="5634240"/>
            <a:ext cx="30468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**The expectation is that you will be online the entire time for all class meeting dates. You should have your camera on and be ready to actively participate in class. </a:t>
            </a:r>
            <a:endParaRPr sz="1400" b="0" i="1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" name="Google Shape;47;g12409f9a068_1_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5275" y="971275"/>
            <a:ext cx="8512725" cy="4581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g2bd2d59c8c1_6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6950" y="1429250"/>
            <a:ext cx="3333850" cy="333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g2bd2d59c8c1_6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11100" y="1544100"/>
            <a:ext cx="3434225" cy="343422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2bd2d59c8c1_6_0"/>
          <p:cNvSpPr txBox="1"/>
          <p:nvPr/>
        </p:nvSpPr>
        <p:spPr>
          <a:xfrm>
            <a:off x="2258113" y="4978325"/>
            <a:ext cx="2740200" cy="4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/>
              <a:t>May Starter Schedule</a:t>
            </a:r>
            <a:endParaRPr sz="1700"/>
          </a:p>
        </p:txBody>
      </p:sp>
      <p:sp>
        <p:nvSpPr>
          <p:cNvPr id="55" name="Google Shape;55;g2bd2d59c8c1_6_0"/>
          <p:cNvSpPr txBox="1"/>
          <p:nvPr/>
        </p:nvSpPr>
        <p:spPr>
          <a:xfrm>
            <a:off x="7243775" y="4978325"/>
            <a:ext cx="2740200" cy="4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/>
              <a:t>August Starter Schedule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2409f9a068_1_32"/>
          <p:cNvSpPr txBox="1">
            <a:spLocks noGrp="1"/>
          </p:cNvSpPr>
          <p:nvPr>
            <p:ph type="subTitle" idx="1"/>
          </p:nvPr>
        </p:nvSpPr>
        <p:spPr>
          <a:xfrm>
            <a:off x="2867025" y="422425"/>
            <a:ext cx="7682400" cy="6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3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Field Placement</a:t>
            </a:r>
            <a:endParaRPr sz="3300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61" name="Google Shape;61;g12409f9a068_1_32"/>
          <p:cNvCxnSpPr/>
          <p:nvPr/>
        </p:nvCxnSpPr>
        <p:spPr>
          <a:xfrm rot="10800000" flipH="1">
            <a:off x="4419975" y="1059925"/>
            <a:ext cx="4576500" cy="18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g12409f9a068_1_32"/>
          <p:cNvSpPr txBox="1"/>
          <p:nvPr/>
        </p:nvSpPr>
        <p:spPr>
          <a:xfrm>
            <a:off x="1756825" y="1288275"/>
            <a:ext cx="10090200" cy="38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Our Field Placement Office facilitates placement and works with numerous school districts and boards in New York State &amp; Ontario.</a:t>
            </a:r>
            <a:endParaRPr sz="17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rgbClr val="4D2A6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b="1" i="1" u="sng" strike="noStrike" cap="none">
                <a:solidFill>
                  <a:schemeClr val="accent2"/>
                </a:solidFill>
                <a:highlight>
                  <a:srgbClr val="674EA7"/>
                </a:highlight>
                <a:latin typeface="Arial"/>
                <a:ea typeface="Arial"/>
                <a:cs typeface="Arial"/>
                <a:sym typeface="Arial"/>
              </a:rPr>
              <a:t>Semester #1</a:t>
            </a:r>
            <a:endParaRPr sz="1700" b="1" i="1" u="sng" strike="noStrike" cap="none">
              <a:solidFill>
                <a:schemeClr val="accent2"/>
              </a:solidFill>
              <a:highlight>
                <a:srgbClr val="674EA7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b="1" i="0" u="none" strike="noStrike" cap="none">
                <a:solidFill>
                  <a:schemeClr val="lt1"/>
                </a:solidFill>
                <a:highlight>
                  <a:srgbClr val="674EA7"/>
                </a:highlight>
                <a:latin typeface="Arial"/>
                <a:ea typeface="Arial"/>
                <a:cs typeface="Arial"/>
                <a:sym typeface="Arial"/>
              </a:rPr>
              <a:t>Impact Placement - (75 hours)</a:t>
            </a:r>
            <a:r>
              <a:rPr lang="en-US" sz="1700" b="0" i="0" u="none" strike="noStrike" cap="none">
                <a:solidFill>
                  <a:schemeClr val="lt1"/>
                </a:solidFill>
                <a:highlight>
                  <a:srgbClr val="674EA7"/>
                </a:highlight>
                <a:latin typeface="Arial"/>
                <a:ea typeface="Arial"/>
                <a:cs typeface="Arial"/>
                <a:sym typeface="Arial"/>
              </a:rPr>
              <a:t> Early field experience that gives students the opportunity to experience the classroom from a teacher's perspective. Mostly observation. </a:t>
            </a:r>
            <a:endParaRPr sz="1700" b="0" i="0" u="none" strike="noStrike" cap="none">
              <a:solidFill>
                <a:schemeClr val="lt1"/>
              </a:solidFill>
              <a:highlight>
                <a:srgbClr val="674EA7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b="1" i="1" u="sng">
                <a:solidFill>
                  <a:schemeClr val="accent2"/>
                </a:solidFill>
                <a:highlight>
                  <a:srgbClr val="674EA7"/>
                </a:highlight>
              </a:rPr>
              <a:t>Semes</a:t>
            </a:r>
            <a:r>
              <a:rPr lang="en-US" sz="1700" b="1" i="1" u="sng" strike="noStrike" cap="none">
                <a:solidFill>
                  <a:schemeClr val="accent2"/>
                </a:solidFill>
                <a:highlight>
                  <a:srgbClr val="674EA7"/>
                </a:highlight>
                <a:latin typeface="Arial"/>
                <a:ea typeface="Arial"/>
                <a:cs typeface="Arial"/>
                <a:sym typeface="Arial"/>
              </a:rPr>
              <a:t>ter #2</a:t>
            </a:r>
            <a:endParaRPr sz="1700" b="1" i="1" u="sng" strike="noStrike" cap="none">
              <a:solidFill>
                <a:schemeClr val="accent2"/>
              </a:solidFill>
              <a:highlight>
                <a:srgbClr val="674EA7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 400 Hours/70 Days </a:t>
            </a: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1800" i="1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 b="1">
              <a:solidFill>
                <a:schemeClr val="lt1"/>
              </a:solidFill>
              <a:highlight>
                <a:srgbClr val="674EA7"/>
              </a:highlight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700" b="1" i="1" u="sng">
                <a:solidFill>
                  <a:schemeClr val="accent2"/>
                </a:solidFill>
                <a:highlight>
                  <a:srgbClr val="674EA7"/>
                </a:highlight>
              </a:rPr>
              <a:t>Sem</a:t>
            </a:r>
            <a:r>
              <a:rPr lang="en-US" sz="1700" b="1" i="1" u="sng" strike="noStrike" cap="none">
                <a:solidFill>
                  <a:schemeClr val="accent2"/>
                </a:solidFill>
                <a:highlight>
                  <a:srgbClr val="674EA7"/>
                </a:highlight>
                <a:latin typeface="Arial"/>
                <a:ea typeface="Arial"/>
                <a:cs typeface="Arial"/>
                <a:sym typeface="Arial"/>
              </a:rPr>
              <a:t>ester #3</a:t>
            </a:r>
            <a:endParaRPr sz="1700" b="1" i="1" u="sng" strike="noStrike" cap="none">
              <a:solidFill>
                <a:schemeClr val="accent2"/>
              </a:solidFill>
              <a:highlight>
                <a:srgbClr val="674EA7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Residency II 600 Hours/100 Days </a:t>
            </a: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(3 credits)</a:t>
            </a:r>
            <a:endParaRPr sz="2300" b="1" i="1" u="sng" strike="noStrike" cap="none">
              <a:solidFill>
                <a:schemeClr val="lt1"/>
              </a:solidFill>
              <a:highlight>
                <a:srgbClr val="674EA7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2409f9a068_1_41"/>
          <p:cNvSpPr txBox="1">
            <a:spLocks noGrp="1"/>
          </p:cNvSpPr>
          <p:nvPr>
            <p:ph type="subTitle" idx="1"/>
          </p:nvPr>
        </p:nvSpPr>
        <p:spPr>
          <a:xfrm>
            <a:off x="2867025" y="424225"/>
            <a:ext cx="7682400" cy="6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US" sz="3300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Certification</a:t>
            </a:r>
            <a:endParaRPr sz="3300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cxnSp>
        <p:nvCxnSpPr>
          <p:cNvPr id="68" name="Google Shape;68;g12409f9a068_1_41"/>
          <p:cNvCxnSpPr/>
          <p:nvPr/>
        </p:nvCxnSpPr>
        <p:spPr>
          <a:xfrm>
            <a:off x="5139225" y="1061725"/>
            <a:ext cx="3138000" cy="207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9" name="Google Shape;69;g12409f9a068_1_41"/>
          <p:cNvSpPr txBox="1"/>
          <p:nvPr/>
        </p:nvSpPr>
        <p:spPr>
          <a:xfrm>
            <a:off x="1932600" y="1061725"/>
            <a:ext cx="10259400" cy="54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 b="1" i="0" u="sng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Certification Officer</a:t>
            </a:r>
            <a:endParaRPr sz="2100" b="1" i="0" u="sng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❏"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Provides workshop and state testing information and vouchers</a:t>
            </a:r>
            <a:endParaRPr sz="1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❏"/>
            </a:pPr>
            <a:r>
              <a:rPr lang="en-US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Assists students in applying for NYS certification </a:t>
            </a:r>
            <a:endParaRPr sz="15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i="0" u="sng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New York State Assessments</a:t>
            </a:r>
            <a:endParaRPr sz="2000" b="1" i="0" u="sng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Educating All Students Test (EAS)</a:t>
            </a:r>
            <a:endParaRPr u="sng">
              <a:solidFill>
                <a:schemeClr val="lt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>
                <a:solidFill>
                  <a:schemeClr val="lt1"/>
                </a:solidFill>
              </a:rPr>
              <a:t>Content Specialty Test (CST)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>
                <a:solidFill>
                  <a:schemeClr val="lt1"/>
                </a:solidFill>
              </a:rPr>
              <a:t>Secondary (Intermediate/Senior) candidates take the </a:t>
            </a:r>
            <a:r>
              <a:rPr lang="en-US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CST subject test </a:t>
            </a:r>
            <a:r>
              <a:rPr lang="en-US">
                <a:solidFill>
                  <a:schemeClr val="lt1"/>
                </a:solidFill>
              </a:rPr>
              <a:t>in concentration area (1st teachable) </a:t>
            </a:r>
            <a:endParaRPr>
              <a:solidFill>
                <a:schemeClr val="lt1"/>
              </a:solidFill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>
                <a:solidFill>
                  <a:schemeClr val="lt1"/>
                </a:solidFill>
              </a:rPr>
              <a:t>US Elementary candidates must take </a:t>
            </a:r>
            <a:r>
              <a:rPr lang="en-US" i="1">
                <a:solidFill>
                  <a:schemeClr val="lt1"/>
                </a:solidFill>
              </a:rPr>
              <a:t>both </a:t>
            </a:r>
            <a:r>
              <a:rPr lang="en-US">
                <a:solidFill>
                  <a:schemeClr val="lt1"/>
                </a:solidFill>
              </a:rPr>
              <a:t>the </a:t>
            </a:r>
            <a:r>
              <a:rPr lang="en-US" u="sng">
                <a:solidFill>
                  <a:schemeClr val="l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Birth-2 Multi-Subject CST</a:t>
            </a:r>
            <a:r>
              <a:rPr lang="en-US">
                <a:solidFill>
                  <a:schemeClr val="lt1"/>
                </a:solidFill>
              </a:rPr>
              <a:t> and </a:t>
            </a:r>
            <a:r>
              <a:rPr lang="en-US" u="sng">
                <a:solidFill>
                  <a:schemeClr val="l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1-6 Multi-Subject CST</a:t>
            </a:r>
            <a:endParaRPr u="sng">
              <a:solidFill>
                <a:schemeClr val="lt1"/>
              </a:solidFill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>
                <a:solidFill>
                  <a:schemeClr val="lt1"/>
                </a:solidFill>
              </a:rPr>
              <a:t>Ontario Elementary (Primary/Junior) candidates only take the </a:t>
            </a:r>
            <a:r>
              <a:rPr lang="en-US" u="sng">
                <a:solidFill>
                  <a:schemeClr val="l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1-6 Multi-Subject CST</a:t>
            </a:r>
            <a:endParaRPr u="sng">
              <a:solidFill>
                <a:schemeClr val="lt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❏"/>
            </a:pPr>
            <a:r>
              <a:rPr lang="en-US" u="sng">
                <a:solidFill>
                  <a:schemeClr val="lt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 York State Certification Website</a:t>
            </a:r>
            <a:endParaRPr u="sng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i="0" u="sng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Professional Seminars</a:t>
            </a:r>
            <a:r>
              <a:rPr lang="en-US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❏"/>
            </a:pPr>
            <a:r>
              <a:rPr lang="en-US"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S.A.V.E (School Anti-Violence Education Workshop)</a:t>
            </a:r>
            <a:endParaRPr sz="17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❏"/>
            </a:pPr>
            <a:r>
              <a:rPr lang="en-US"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Mandated Reporter/Child Abuse Identification Workshop</a:t>
            </a:r>
            <a:endParaRPr sz="17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❏"/>
            </a:pPr>
            <a:r>
              <a:rPr lang="en-US"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Drug and Alcohol Awareness Seminar</a:t>
            </a:r>
            <a:endParaRPr sz="17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Char char="❏"/>
            </a:pPr>
            <a:r>
              <a:rPr lang="en-US" sz="1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D.A.S.A. (Dignity for All Students Act)</a:t>
            </a:r>
            <a:endParaRPr sz="17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4EA7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21b9e23543_1_11"/>
          <p:cNvSpPr txBox="1">
            <a:spLocks noGrp="1"/>
          </p:cNvSpPr>
          <p:nvPr>
            <p:ph type="ctrTitle"/>
          </p:nvPr>
        </p:nvSpPr>
        <p:spPr>
          <a:xfrm>
            <a:off x="1620050" y="200267"/>
            <a:ext cx="9144000" cy="8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US" sz="3300" b="1">
                <a:solidFill>
                  <a:schemeClr val="accent2"/>
                </a:solidFill>
                <a:latin typeface="Arial Black"/>
                <a:ea typeface="Arial Black"/>
                <a:cs typeface="Arial Black"/>
                <a:sym typeface="Arial Black"/>
              </a:rPr>
              <a:t>Tuition and Fees (2023-2024)</a:t>
            </a:r>
            <a:endParaRPr sz="3300" b="1">
              <a:solidFill>
                <a:schemeClr val="accent2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75" name="Google Shape;75;g121b9e23543_1_11"/>
          <p:cNvSpPr txBox="1">
            <a:spLocks noGrp="1"/>
          </p:cNvSpPr>
          <p:nvPr>
            <p:ph type="subTitle" idx="1"/>
          </p:nvPr>
        </p:nvSpPr>
        <p:spPr>
          <a:xfrm>
            <a:off x="1620050" y="1454375"/>
            <a:ext cx="9738600" cy="50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Char char="❏"/>
            </a:pPr>
            <a:r>
              <a:rPr lang="en-US" sz="2300" b="1">
                <a:solidFill>
                  <a:schemeClr val="lt1"/>
                </a:solidFill>
              </a:rPr>
              <a:t>The cost per credit hour = $820 US. The total cost for the program (39 credits over 3 semesters) is approximately $31,980 USD. </a:t>
            </a:r>
            <a:endParaRPr sz="2300" b="1">
              <a:solidFill>
                <a:schemeClr val="lt1"/>
              </a:solidFill>
            </a:endParaRPr>
          </a:p>
          <a:p>
            <a:pPr marL="9144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❏"/>
            </a:pPr>
            <a:r>
              <a:rPr lang="en-US" sz="2200" b="1">
                <a:solidFill>
                  <a:schemeClr val="lt1"/>
                </a:solidFill>
              </a:rPr>
              <a:t>Residency candidates qualify for a 25% discount on tuition (-$7,995)</a:t>
            </a:r>
            <a:endParaRPr sz="2200" b="1">
              <a:solidFill>
                <a:schemeClr val="lt1"/>
              </a:solidFill>
            </a:endParaRPr>
          </a:p>
          <a:p>
            <a:pPr marL="9144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❏"/>
            </a:pPr>
            <a:r>
              <a:rPr lang="en-US" sz="2200" b="1">
                <a:solidFill>
                  <a:schemeClr val="lt1"/>
                </a:solidFill>
              </a:rPr>
              <a:t>$100 one-time registration fee </a:t>
            </a:r>
            <a:endParaRPr sz="2200" b="1">
              <a:solidFill>
                <a:schemeClr val="lt1"/>
              </a:solidFill>
            </a:endParaRPr>
          </a:p>
          <a:p>
            <a:pPr marL="9144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❏"/>
            </a:pPr>
            <a:r>
              <a:rPr lang="en-US" sz="2200" b="1">
                <a:solidFill>
                  <a:schemeClr val="lt1"/>
                </a:solidFill>
              </a:rPr>
              <a:t>$110 Chalk and Wire electronic portfolio fee. </a:t>
            </a:r>
            <a:endParaRPr sz="2200" b="1">
              <a:solidFill>
                <a:schemeClr val="lt1"/>
              </a:solidFill>
            </a:endParaRPr>
          </a:p>
          <a:p>
            <a:pPr marL="9144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❏"/>
            </a:pPr>
            <a:r>
              <a:rPr lang="en-US" sz="2200" b="1">
                <a:solidFill>
                  <a:schemeClr val="lt1"/>
                </a:solidFill>
              </a:rPr>
              <a:t>NYS test fees are additional</a:t>
            </a: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2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300" b="1" u="sng">
                <a:solidFill>
                  <a:schemeClr val="lt1"/>
                </a:solidFill>
              </a:rPr>
              <a:t>*FAFSA available for US-based students</a:t>
            </a:r>
            <a:endParaRPr sz="2300" b="1" u="sng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300" b="1" u="sng">
                <a:solidFill>
                  <a:schemeClr val="lt1"/>
                </a:solidFill>
              </a:rPr>
              <a:t>* </a:t>
            </a:r>
            <a:r>
              <a:rPr lang="en-US" sz="2300" b="1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Payment plans</a:t>
            </a:r>
            <a:r>
              <a:rPr lang="en-US" sz="2300" b="1" u="sng">
                <a:solidFill>
                  <a:schemeClr val="lt1"/>
                </a:solidFill>
              </a:rPr>
              <a:t> available through Student Accounts</a:t>
            </a:r>
            <a:endParaRPr sz="2300" b="1" u="sng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30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sz="2300"/>
          </a:p>
        </p:txBody>
      </p:sp>
      <p:cxnSp>
        <p:nvCxnSpPr>
          <p:cNvPr id="76" name="Google Shape;76;g121b9e23543_1_11"/>
          <p:cNvCxnSpPr/>
          <p:nvPr/>
        </p:nvCxnSpPr>
        <p:spPr>
          <a:xfrm>
            <a:off x="2888125" y="1204225"/>
            <a:ext cx="6603000" cy="300"/>
          </a:xfrm>
          <a:prstGeom prst="straightConnector1">
            <a:avLst/>
          </a:prstGeom>
          <a:noFill/>
          <a:ln w="38100" cap="flat" cmpd="sng">
            <a:solidFill>
              <a:srgbClr val="B31166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NU Brand_whi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1332</Words>
  <Application>Microsoft Office PowerPoint</Application>
  <PresentationFormat>Widescreen</PresentationFormat>
  <Paragraphs>152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 Black</vt:lpstr>
      <vt:lpstr>Century Gothic</vt:lpstr>
      <vt:lpstr>Arial</vt:lpstr>
      <vt:lpstr>NU Brand_white</vt:lpstr>
      <vt:lpstr>Niagara University M.S.Ed. Teacher Education</vt:lpstr>
      <vt:lpstr>M.S.Ed in Education Online</vt:lpstr>
      <vt:lpstr>Full Time Program (100% online)   Elementary: Birth-grade 6 / primary/junior Secondary: Grades 5-12 / intermediate/senior</vt:lpstr>
      <vt:lpstr>Curriculum</vt:lpstr>
      <vt:lpstr>PowerPoint Presentation</vt:lpstr>
      <vt:lpstr>PowerPoint Presentation</vt:lpstr>
      <vt:lpstr>PowerPoint Presentation</vt:lpstr>
      <vt:lpstr>PowerPoint Presentation</vt:lpstr>
      <vt:lpstr>Tuition and Fees (2023-2024)</vt:lpstr>
      <vt:lpstr>Application Standards</vt:lpstr>
      <vt:lpstr>Application Requirements</vt:lpstr>
      <vt:lpstr>Application Requirements</vt:lpstr>
      <vt:lpstr>Residency Program </vt:lpstr>
      <vt:lpstr>Application Requirements</vt:lpstr>
      <vt:lpstr>Application Timeline</vt:lpstr>
      <vt:lpstr>Contact Information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Niagara University M.S.Ed. Teacher Education</dc:title>
  <dc:creator>Microsoft Office User</dc:creator>
  <cp:lastModifiedBy>Massaro, Maria</cp:lastModifiedBy>
  <cp:revision>1</cp:revision>
  <cp:lastPrinted>2024-02-28T15:50:43Z</cp:lastPrinted>
  <dcterms:created xsi:type="dcterms:W3CDTF">2021-04-13T18:40:37Z</dcterms:created>
  <dcterms:modified xsi:type="dcterms:W3CDTF">2024-02-28T16:49:25Z</dcterms:modified>
</cp:coreProperties>
</file>